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6"/>
  </p:notesMasterIdLst>
  <p:sldIdLst>
    <p:sldId id="368" r:id="rId2"/>
    <p:sldId id="378" r:id="rId3"/>
    <p:sldId id="377" r:id="rId4"/>
    <p:sldId id="369" r:id="rId5"/>
    <p:sldId id="380" r:id="rId6"/>
    <p:sldId id="384" r:id="rId7"/>
    <p:sldId id="386" r:id="rId8"/>
    <p:sldId id="387" r:id="rId9"/>
    <p:sldId id="381" r:id="rId10"/>
    <p:sldId id="260" r:id="rId11"/>
    <p:sldId id="388" r:id="rId12"/>
    <p:sldId id="389" r:id="rId13"/>
    <p:sldId id="396" r:id="rId14"/>
    <p:sldId id="397" r:id="rId15"/>
    <p:sldId id="328" r:id="rId16"/>
    <p:sldId id="390" r:id="rId17"/>
    <p:sldId id="391" r:id="rId18"/>
    <p:sldId id="398" r:id="rId19"/>
    <p:sldId id="392" r:id="rId20"/>
    <p:sldId id="393" r:id="rId21"/>
    <p:sldId id="395" r:id="rId22"/>
    <p:sldId id="394" r:id="rId23"/>
    <p:sldId id="379" r:id="rId24"/>
    <p:sldId id="400" r:id="rId25"/>
    <p:sldId id="401" r:id="rId26"/>
    <p:sldId id="402" r:id="rId27"/>
    <p:sldId id="404" r:id="rId28"/>
    <p:sldId id="405" r:id="rId29"/>
    <p:sldId id="406" r:id="rId30"/>
    <p:sldId id="407" r:id="rId31"/>
    <p:sldId id="399" r:id="rId32"/>
    <p:sldId id="409" r:id="rId33"/>
    <p:sldId id="408" r:id="rId34"/>
    <p:sldId id="41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0" autoAdjust="0"/>
    <p:restoredTop sz="91769" autoAdjust="0"/>
  </p:normalViewPr>
  <p:slideViewPr>
    <p:cSldViewPr snapToGrid="0" snapToObjects="1" showGuides="1">
      <p:cViewPr>
        <p:scale>
          <a:sx n="140" d="100"/>
          <a:sy n="140" d="100"/>
        </p:scale>
        <p:origin x="1288" y="44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3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16383,'81'0'0,"14"0"0,-3 0 0,-32 0 0,3 0 0,1 0 0,1 0 0,7 0 0,1 0 0,4 0 0,1 0 0,1 0 0,0 0 0,3 0 0,1 0 0,1 0 0,-1 0 0,-4 0 0,-2 0 0,-2 0 0,-4 0 0,-14 0 0,-2 0 0,1 0 0,-1 0 0,29 0 0,13 0 0,-15 0 0,-8 0 0,-2 0 0,-18 0 0,4 0 0,-13 0 0,1 0 0,-6 0 0,-1 0 0,0 0 0,-4 0 0,4 0 0,-6 0 0,6 0 0,-4 0 0,4 0 0,0 0 0,-4 0 0,4 0 0,-6 3 0,6-2 0,1 3 0,6-4 0,-1 4 0,-4-3 0,3 7 0,-4-7 0,5 3 0,-4-4 0,3 4 0,-4-3 0,5 3 0,1-4 0,-1 0 0,1 0 0,-1 0 0,1 0 0,-1 0 0,1 0 0,-6 0 0,4 0 0,-4 0 0,0 0 0,5 0 0,-11 0 0,11 0 0,-5 4 0,5-3 0,7 3 0,-5 0 0,4-3 0,-6 7 0,1-7 0,-6 3 0,-1-4 0,-5 4 0,-1-3 0,-4 3 0,-1-4 0,5 0 0,-7 3 0,3-2 0,-11 3 0,0-4 0,-2 0 0,2 0 0,0 0 0,-3 0 0,3 3 0,0-3 0,-3 4 0,3-4 0,0 0 0,-3 3 0,7-3 0,-7 4 0,8-4 0,-8 0 0,7 0 0,-7 0 0,3 0 0,-4 0 0,0 0 0,6 0 0,-4 0 0,19 0 0,-18 0 0,16 0 0,-18 0 0,9 0 0,-8 0 0,1 0 0,-2 0 0,-2 0 0,4 0 0,2 0 0,-5 0 0,6 0 0,-3 0 0,-3 0 0,5 0 0,-7 0 0,7 0 0,-5 0 0,3 0 0,2 0 0,-7 0 0,10 0 0,-11 0 0,6 0 0,0 0 0,-2 0 0,2 0 0,0 0 0,-3 0 0,3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8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16383,'55'0'0,"10"0"0,3 0 0,7 0 0,13 0 0,-6 0 0,7 0 0,-19 0 0,-21 0 0,3 0 0,1 0 0,0 0 0,0 0 0,0 0 0,5 0 0,-3 0 0,26 0 0,-24 0 0,19-4 0,-27 3 0,17-4 0,-8 5 0,-5 0 0,-2 0 0,-5 0 0,-1 0 0,1 0 0,12 0 0,-4 0 0,11 0 0,0 0 0,9 0 0,8 0 0,1 0 0,-15 0 0,-17 0 0,0 0 0,18 0 0,-13 2 0,0 1 0,19-2 0,13 4 0,-6-5 0,7 0 0,1 0 0,7 0 0,-6 0 0,6 0 0,0 0 0,-6 0 0,-38 0 0,-1 0 0,39 0 0,6 0 0,-8 0 0,-20 0 0,9 0 0,-18 0 0,14 0 0,-7 0 0,-2 0 0,-12 0 0,4 0 0,-10 0 0,4 0 0,-5 0 0,5 0 0,-4 0 0,10 0 0,-4 0 0,0 0 0,4 0 0,-5 0 0,1 0 0,4 0 0,-10 0 0,-1 0 0,-1 0 0,-5 0 0,0 0 0,4 0 0,11 0 0,-11 0 0,15 0 0,-24 0 0,4 0 0,-5 0 0,-1 0 0,1 0 0,5 0 0,-8 0 0,2 0 0,-14 0 0,3 0 0,-10 0 0,5 0 0,0 0 0,-1 0 0,4 0 0,-2 0 0,1 0 0,4 0 0,5 0 0,1 0 0,5 0 0,-5 0 0,3 0 0,-3 0 0,10 0 0,-4 0 0,-1 0 0,-2 0 0,-3 0 0,5 0 0,-5 0 0,3 0 0,-8 0 0,14 0 0,-8 0 0,20 0 0,-8 0 0,4 0 0,4 0 0,-8 4 0,9-3 0,-5 3 0,-6-4 0,-1 0 0,-6 0 0,1 0 0,-5 0 0,-5 0 0,-2 0 0,-7 0 0,7 0 0,-7 0 0,7 0 0,-3 0 0,11 0 0,-10 0 0,13 0 0,-8 0 0,14 0 0,1 4 0,12-3 0,0 3 0,7 0 0,6-3 0,-16 4 0,35 0 0,-17-4 0,23 9 0,-22-9 0,-5 8 0,-4-8 0,1 8 0,0-8 0,-9 7 0,-5-7 0,-6 3 0,-1 0 0,-6-3 0,1 7 0,0-7 0,4 6 0,8-6 0,33 12 0,-7-6 0,3 6 0,-12-7 0,-16 2 0,12-7 0,-1 3 0,-5-4 0,-7 0 0,-2 0 0,-9 0 0,4 0 0,-5 0 0,-1 0 0,21 0 0,-10 0 0,16 0 0,-8 0 0,-11 0 0,9 0 0,-15 0 0,4 0 0,-10 0 0,-1 0 0,-5 0 0,-4 0 0,3 0 0,-7 0 0,3 0 0,0 0 0,-3 0 0,7 0 0,-3 0 0,9 0 0,1 0 0,5 0 0,-1 0 0,6-4 0,-4 3 0,9-3 0,-9 4 0,4 0 0,-5 0 0,0-4 0,-6 3 0,0-2 0,-5 3 0,0 0 0,1 0 0,-1 0 0,0 0 0,0 0 0,5 0 0,-4 0 0,4 0 0,-5 0 0,0 0 0,0 0 0,5 0 0,-4 0 0,9 0 0,-9 0 0,14 0 0,-8 0 0,29 0 0,-15 0 0,16 0 0,-14 0 0,-1 0 0,20 0 0,-9 0 0,17 0 0,-8 0 0,-16 0 0,13 0 0,-14 0 0,11-5 0,-7 4 0,-5-7 0,-9 7 0,-4-7 0,-5 8 0,3-8 0,-3 7 0,5-3 0,0 1 0,14 2 0,-10-7 0,5 7 0,-15-3 0,-5 1 0,0 2 0,1-6 0,3 6 0,-2-6 0,2 6 0,1-2 0,-3 3 0,2 0 0,-4 0 0,-3 0 0,2 0 0,-11 0 0,7 0 0,-2 0 0,-4 0 0,9 0 0,-8 0 0,3 0 0,2 3 0,-5 0 0,-1 16 0,-6-6 0,-4 10 0,-2-9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0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1 122 16383,'70'0'0,"0"0"0,5 0 0,1 0 0,8 0 0,0 0 0,-17 0 0,1 0 0,20 0 0,2 0 0,-12 0 0,0 0 0,12 0 0,3 0 0,1 0 0,-1 0 0,-13 0 0,-2 0 0,-5 0 0,-1 0 0,-4 0 0,-1 0 0,-4 0 0,-1 0 0,-6 0 0,-3 0 0,33 0 0,-1 0 0,-23 0 0,19 0 0,-14 0 0,-2 0 0,-13 0 0,0 0 0,-12 0 0,4 0 0,-9 0 0,9 0 0,-9 0 0,9 0 0,-3-8 0,10 6 0,-4-6 0,10 8 0,-4 0 0,5 0 0,15 0 0,-22 0 0,18 0 0,-8 0 0,1 0 0,17 0 0,-19 0 0,-6 0 0,9 0 0,-14 0 0,16 0 0,-6 0 0,-6 0 0,4 0 0,-4-4 0,-1 2 0,6-6 0,-6 7 0,7-8 0,6 3 0,-16 1 0,14 0 0,-16 1 0,6-2 0,-1 1 0,-12 1 0,-1 0 0,-6 3 0,-4-6 0,4 6 0,-13-6 0,7 7 0,-6-3 0,-5 0 0,0 2 0,-1-2 0,0 3 0,5 0 0,-1 0 0,-4 0 0,2 0 0,3 0 0,-4 0 0,1 0 0,-1 0 0,-2-3 0,6 3 0,-2-3 0,-1 3 0,1 0 0,-3 0 0,3 0 0,0 0 0,-3 0 0,3 0 0,-4 0 0,3 0 0,-2 0 0,6-4 0,-6 3 0,3-2 0,0 3 0,-3 0 0,3 0 0,-1 0 0,-3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2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796 0 16383,'-73'0'0,"6"0"0,31 0 0,-7 0 0,13 0 0,-20 0 0,8 0 0,0 0 0,9 0 0,-5 0 0,15 0 0,-10 0 0,15 0 0,3 0 0,-4 0 0,5 0 0,0 0 0,-3 0 0,3 0 0,-3 0 0,2 0 0,1 0 0,-5 0 0,6 0 0,-5 0 0,4 0 0,-3 0 0,1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50:12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16383,'78'0'0,"-1"0"0,-11 0 0,3 0 0,11 0 0,-13 0 0,12 0 0,-11 0 0,-10 0 0,17 0 0,-35 0 0,38 0 0,-30 0 0,10 0 0,-12 0 0,-6 0 0,-6 0 0,-6 0 0,-9 0 0,3 0 0,-7 0 0,3 0 0,-4 0 0,4 0 0,-3 0 0,7 0 0,-2 0 0,-1 0 0,3 0 0,-7 0 0,7 0 0,-7 0 0,3 0 0,0 0 0,-3 0 0,7 0 0,-7 0 0,8 0 0,-4-3 0,0 2 0,3-2 0,-7-1 0,0 4 0,1-4 0,-3 4 0,3 0 0,2 0 0,-5 0 0,4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28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16383,'62'0'0,"12"0"0,-5 0 0,15 0 0,5 0 0,-32 0 0,0 0 0,35 0 0,-2 0 0,-37 0 0,-5 0 0,31 0 0,9 0 0,-20 0 0,15 0 0,-8 0 0,-1 0 0,-14 5 0,-2 0 0,-7 6 0,-5-1 0,4 0 0,-11-5 0,5 4 0,-6-4 0,0 5 0,6-5 0,-4 3 0,10-7 0,-5 8 0,21-8 0,-11 4 0,24 0 0,-17-4 0,19 5 0,-5-1 0,15-4 0,2 4 0,-43-4 0,1-2 0,42 1 0,6 0 0,-6 0 0,-43 0 0,1 0 0,42 0 0,6 0 0,-28 0 0,9 0 0,-13-5 0,1-1 0,14-6 0,-21 6 0,5-4 0,-15 9 0,1-8 0,-1 7 0,-6-6 0,5 7 0,-15-4 0,7 1 0,-9 3 0,0-3 0,4-1 0,-10 4 0,5-3 0,-1 4 0,-4 0 0,10-4 0,-4 3 0,5-4 0,6 5 0,-4 0 0,10 0 0,-5 0 0,7-4 0,-1 3 0,0-4 0,1 5 0,-1-4 0,1 2 0,-1-7 0,1 8 0,-1-8 0,7 8 0,-5-4 0,5 5 0,-6 0 0,-1 0 0,-5 0 0,-2 0 0,-6 0 0,0 0 0,0 0 0,-5 0 0,3 0 0,3 0 0,13 0 0,1 0 0,12 0 0,2 5 0,9 2 0,7-1 0,-20 4 0,15-4 0,-23 0 0,19 4 0,-14-9 0,15 8 0,-19-7 0,1 2 0,-15-4 0,-19 0 0,8 0 0,-14 0 0,-1 0 0,-1 0 0,0 0 0,1 3 0,1-2 0,-3 2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30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1 228 16383,'52'0'0,"0"0"0,-1 0 0,1 0 0,7 0 0,1 0 0,-1 0 0,6 0 0,7 0 0,7 0 0,-3 0 0,10 0 0,1 0 0,-5-1 0,7-2 0,2-1 0,-14 0 0,1-3 0,1 1 0,-1-2 0,16-1 0,-2-1 0,6 0 0,-6 0 0,6 1 0,0 0 0,-3 1 0,-13 2 0,-1 1 0,-2 1 0,-5 0 0,3 0 0,-4 1 0,2 1 0,19 2 0,4 0 0,-7 0 0,0 0 0,-3 0 0,-13 1 0,3-1 0,-2-1 0,20-2 0,-3 0 0,-9 2 0,-2 0 0,-10-2 0,-2-1 0,1 4 0,-2 0 0,-8-3 0,1 0 0,3 3 0,0-1 0,0-5 0,0 0 0,-4 4 0,1 2 0,3-3 0,0 0 0,-4 2 0,-1 2 0,-4-1 0,0 0 0,-1 0 0,0 0 0,-5 0 0,1 0 0,-1 0 0,1 0 0,42 0 0,6 0 0,-14-6 0,14 5 0,-14-10 0,14 4 0,-14 1 0,14 0 0,-14 1 0,14 4 0,-28-5 0,9 6 0,-13 0 0,1 0 0,6 0 0,-8 0 0,-6 0 0,-2 0 0,-6 0 0,-1 0 0,7 0 0,-5 0 0,5 0 0,-6 0 0,-1 0 0,1 0 0,-1 0 0,1 0 0,-1 0 0,1 0 0,-1 0 0,1 0 0,-1 0 0,1-4 0,-1 3 0,1-4 0,-1 5 0,0 0 0,1 0 0,-7 0 0,-1 0 0,-11 0 0,-1 0 0,-11 0 0,0 0 0,-5 0 0,-1 0 0,0 0 0,-7 18 0,-2-8 0,-6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1:01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16383,'45'0'0,"-4"0"0,-9 0 0,1 0 0,11 0 0,15 0 0,3 0 0,-1 0 0,25 0 0,-33 0 0,28 0 0,-30 0 0,-5 0 0,-8 0 0,-6 0 0,-6 0 0,-4 0 0,3 0 0,-8 0 0,3 0 0,-4 0 0,0 0 0,0 0 0,-1 0 0,1 0 0,-2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C66D-A056-C54C-ABFD-7B8B7BEE5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B4F620-C3E8-8150-0109-3EC946345509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4" y="4503956"/>
            <a:ext cx="3211354" cy="6760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A34396-157B-E15B-418B-C840CF9B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customXml" Target="../ink/ink8.xm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Polygenic analysis and Summary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66141-0C21-5840-8E95-85CE192A9FA5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A73F8-D898-1441-BEA3-C581F02151F9}"/>
              </a:ext>
            </a:extLst>
          </p:cNvPr>
          <p:cNvSpPr txBox="1"/>
          <p:nvPr/>
        </p:nvSpPr>
        <p:spPr>
          <a:xfrm>
            <a:off x="5951534" y="3820268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Zeyun</a:t>
            </a:r>
            <a:r>
              <a:rPr lang="en-US" dirty="0"/>
              <a:t> Lu</a:t>
            </a:r>
          </a:p>
          <a:p>
            <a:r>
              <a:rPr lang="en-US" dirty="0" err="1"/>
              <a:t>zeyunlu@usc.edu</a:t>
            </a:r>
            <a:endParaRPr lang="en-US" dirty="0"/>
          </a:p>
        </p:txBody>
      </p:sp>
      <p:pic>
        <p:nvPicPr>
          <p:cNvPr id="9" name="Picture 6" descr="Nicholas Mancuso">
            <a:extLst>
              <a:ext uri="{FF2B5EF4-FFF2-40B4-BE49-F238E27FC236}">
                <a16:creationId xmlns:a16="http://schemas.microsoft.com/office/drawing/2014/main" id="{5DF6EF3C-65C1-664D-AC8C-AE34106E2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C89DB7F-BAAB-F5CA-7CC7-C824E46CB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46" y="3198506"/>
            <a:ext cx="1197842" cy="12435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C288A1-B600-F949-BEF7-9F69AAF8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35" y="2490598"/>
            <a:ext cx="3626898" cy="242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3E91C-313C-7A4E-A317-85058CE4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GWAS does not provide </a:t>
            </a:r>
            <a:r>
              <a:rPr lang="en-US" sz="2800" b="1" dirty="0"/>
              <a:t>causal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18B13-43A5-9644-8A29-C7F45178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GWAS provides </a:t>
            </a:r>
            <a:r>
              <a:rPr lang="en-US" b="1" dirty="0"/>
              <a:t>regions</a:t>
            </a:r>
            <a:r>
              <a:rPr lang="en-US" dirty="0"/>
              <a:t> associated with disease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mechanisms</a:t>
            </a:r>
            <a:r>
              <a:rPr lang="en-US" dirty="0"/>
              <a:t> driving disease risk?</a:t>
            </a:r>
          </a:p>
          <a:p>
            <a:endParaRPr lang="en-US" dirty="0"/>
          </a:p>
          <a:p>
            <a:r>
              <a:rPr lang="en-US" dirty="0"/>
              <a:t>Most associations are </a:t>
            </a:r>
            <a:r>
              <a:rPr lang="en-US" b="1" dirty="0"/>
              <a:t>non-coding</a:t>
            </a:r>
            <a:endParaRPr lang="en-US" dirty="0"/>
          </a:p>
          <a:p>
            <a:pPr lvl="1"/>
            <a:r>
              <a:rPr lang="en-US" dirty="0"/>
              <a:t>SNPs with </a:t>
            </a:r>
            <a:r>
              <a:rPr lang="en-US" b="1" dirty="0"/>
              <a:t>regulatory </a:t>
            </a:r>
            <a:r>
              <a:rPr lang="en-US" dirty="0"/>
              <a:t>function are strong candidates</a:t>
            </a:r>
          </a:p>
          <a:p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2A3F4C-260A-4645-98C2-0ED7B25EF9B4}"/>
              </a:ext>
            </a:extLst>
          </p:cNvPr>
          <p:cNvCxnSpPr>
            <a:cxnSpLocks/>
          </p:cNvCxnSpPr>
          <p:nvPr/>
        </p:nvCxnSpPr>
        <p:spPr>
          <a:xfrm flipV="1">
            <a:off x="5787025" y="2242253"/>
            <a:ext cx="2459972" cy="24834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975DD9-0CF3-A64B-96E7-E7637D449287}"/>
              </a:ext>
            </a:extLst>
          </p:cNvPr>
          <p:cNvCxnSpPr>
            <a:cxnSpLocks/>
          </p:cNvCxnSpPr>
          <p:nvPr/>
        </p:nvCxnSpPr>
        <p:spPr>
          <a:xfrm flipV="1">
            <a:off x="8246997" y="2102441"/>
            <a:ext cx="0" cy="13981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63CF6AC-3441-B14E-81A3-C208E85D9BB5}"/>
              </a:ext>
            </a:extLst>
          </p:cNvPr>
          <p:cNvSpPr/>
          <p:nvPr/>
        </p:nvSpPr>
        <p:spPr>
          <a:xfrm>
            <a:off x="7734717" y="1126483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301744-5F05-8549-BC49-C9CDF3CE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40" y="1369219"/>
            <a:ext cx="3626899" cy="73322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1FE73B5-1606-0344-A308-C762117D29E2}"/>
              </a:ext>
            </a:extLst>
          </p:cNvPr>
          <p:cNvCxnSpPr>
            <a:cxnSpLocks/>
          </p:cNvCxnSpPr>
          <p:nvPr/>
        </p:nvCxnSpPr>
        <p:spPr>
          <a:xfrm flipH="1" flipV="1">
            <a:off x="8246998" y="2242254"/>
            <a:ext cx="320414" cy="24834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8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34AA-9423-C142-9172-4C0321C3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Insights from expression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8EA6-2312-9242-B46E-9FF2965B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6" y="1522921"/>
            <a:ext cx="2478506" cy="2506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6D119-522F-5649-B04F-D7D279EBECFB}"/>
              </a:ext>
            </a:extLst>
          </p:cNvPr>
          <p:cNvSpPr/>
          <p:nvPr/>
        </p:nvSpPr>
        <p:spPr>
          <a:xfrm>
            <a:off x="7337071" y="4392408"/>
            <a:ext cx="17491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666666"/>
                </a:solidFill>
                <a:latin typeface="Arial" panose="020B0604020202020204" pitchFamily="34" charset="0"/>
              </a:rPr>
              <a:t>GTEx</a:t>
            </a:r>
            <a:r>
              <a:rPr lang="en-US" sz="800" dirty="0">
                <a:solidFill>
                  <a:srgbClr val="666666"/>
                </a:solidFill>
                <a:latin typeface="Arial" panose="020B0604020202020204" pitchFamily="34" charset="0"/>
              </a:rPr>
              <a:t> Consortium - Science, 2020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81DB7-1396-E24D-8ECE-97F6609E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898987"/>
            <a:ext cx="5380970" cy="167276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7FEA10-7BDF-7D4B-9427-E5BC4E6D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9" y="1641081"/>
            <a:ext cx="3609572" cy="29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6C4F11-2E16-7740-AF6E-FDAACADFB49E}"/>
              </a:ext>
            </a:extLst>
          </p:cNvPr>
          <p:cNvSpPr/>
          <p:nvPr/>
        </p:nvSpPr>
        <p:spPr>
          <a:xfrm>
            <a:off x="6932334" y="3841407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315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7ACE-F524-7644-90F9-BDA129A6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11"/>
            <a:ext cx="8229600" cy="857250"/>
          </a:xfrm>
        </p:spPr>
        <p:txBody>
          <a:bodyPr/>
          <a:lstStyle/>
          <a:p>
            <a:r>
              <a:rPr lang="en-US" sz="3600" dirty="0"/>
              <a:t>Transcriptome wide association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expression for some gene,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: local genotype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𝐺𝐸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using penalty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blipFill>
                <a:blip r:embed="rId2"/>
                <a:stretch>
                  <a:fillRect l="-1649" t="-3871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/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blipFill>
                <a:blip r:embed="rId3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/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4348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/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/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blipFill>
                <a:blip r:embed="rId6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ED2B6B-2D6A-DB4C-B3D7-67B5F2E88A13}"/>
              </a:ext>
            </a:extLst>
          </p:cNvPr>
          <p:cNvCxnSpPr>
            <a:cxnSpLocks/>
          </p:cNvCxnSpPr>
          <p:nvPr/>
        </p:nvCxnSpPr>
        <p:spPr>
          <a:xfrm>
            <a:off x="898537" y="3100532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/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A49333-DE68-4F43-A45F-C0BD1C50C604}"/>
              </a:ext>
            </a:extLst>
          </p:cNvPr>
          <p:cNvCxnSpPr>
            <a:cxnSpLocks/>
          </p:cNvCxnSpPr>
          <p:nvPr/>
        </p:nvCxnSpPr>
        <p:spPr>
          <a:xfrm>
            <a:off x="2513653" y="4158516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/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/phenotype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  <a:blipFill>
                <a:blip r:embed="rId8"/>
                <a:stretch>
                  <a:fillRect t="-7895" r="-65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CAD62-A4B3-9A49-81FE-A6BB6E4FC98C}"/>
              </a:ext>
            </a:extLst>
          </p:cNvPr>
          <p:cNvCxnSpPr>
            <a:cxnSpLocks/>
          </p:cNvCxnSpPr>
          <p:nvPr/>
        </p:nvCxnSpPr>
        <p:spPr>
          <a:xfrm flipH="1">
            <a:off x="4439313" y="4184923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477BE2-FB43-BD46-8154-9F91A51F5008}"/>
              </a:ext>
            </a:extLst>
          </p:cNvPr>
          <p:cNvSpPr txBox="1">
            <a:spLocks/>
          </p:cNvSpPr>
          <p:nvPr/>
        </p:nvSpPr>
        <p:spPr>
          <a:xfrm>
            <a:off x="3698863" y="4439166"/>
            <a:ext cx="5514057" cy="36512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Gamazon et al. Nat Gen 2015; Gusev et al. Nat Gen 2016</a:t>
            </a:r>
            <a:endParaRPr lang="en-US" sz="1200" i="1" strike="sngStrike" dirty="0"/>
          </a:p>
          <a:p>
            <a:pPr marL="0" indent="0" algn="r">
              <a:buNone/>
            </a:pPr>
            <a:endParaRPr lang="en-US" sz="1200" i="1" strike="sngStrike" dirty="0"/>
          </a:p>
        </p:txBody>
      </p:sp>
    </p:spTree>
    <p:extLst>
      <p:ext uri="{BB962C8B-B14F-4D97-AF65-F5344CB8AC3E}">
        <p14:creationId xmlns:p14="http://schemas.microsoft.com/office/powerpoint/2010/main" val="107998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6C1E3-9363-E449-B754-5B9DE372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41" y="1457685"/>
            <a:ext cx="6636059" cy="298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FBAF9-31CE-6445-BFC7-D4F95894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6196"/>
            <a:ext cx="8229600" cy="857250"/>
          </a:xfrm>
        </p:spPr>
        <p:txBody>
          <a:bodyPr/>
          <a:lstStyle/>
          <a:p>
            <a:r>
              <a:rPr lang="en-US" sz="3200" dirty="0"/>
              <a:t>TWAS identifies T1D susceptibility genes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02472-F7CF-1646-8B57-25213AA4C8AA}"/>
              </a:ext>
            </a:extLst>
          </p:cNvPr>
          <p:cNvSpPr/>
          <p:nvPr/>
        </p:nvSpPr>
        <p:spPr>
          <a:xfrm>
            <a:off x="7052891" y="4352150"/>
            <a:ext cx="2016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Gamazon</a:t>
            </a:r>
            <a:r>
              <a:rPr lang="en-US" sz="1200" dirty="0"/>
              <a:t> et al. Nat Gen 2015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CE98F-D42C-0642-87F0-42F7CF648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3" y="993446"/>
            <a:ext cx="4056366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WTCCC ~ 2k / 3k cs/</a:t>
            </a:r>
            <a:r>
              <a:rPr lang="en-US" sz="2400" dirty="0" err="1"/>
              <a:t>ctl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4B1C9-C939-0D40-8DF5-5507EBA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3" y="3345295"/>
            <a:ext cx="64135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A0F7A-7A01-0546-8C30-D5607DE2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4" y="949135"/>
            <a:ext cx="5032964" cy="2350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14:cNvPr>
              <p14:cNvContentPartPr/>
              <p14:nvPr/>
            </p14:nvContentPartPr>
            <p14:xfrm>
              <a:off x="4780108" y="3751616"/>
              <a:ext cx="2030760" cy="3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6108" y="3643976"/>
                <a:ext cx="2138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14:cNvPr>
              <p14:cNvContentPartPr/>
              <p14:nvPr/>
            </p14:nvContentPartPr>
            <p14:xfrm>
              <a:off x="564868" y="3922256"/>
              <a:ext cx="4411800" cy="5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228" y="3814616"/>
                <a:ext cx="45194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14:cNvPr>
              <p14:cNvContentPartPr/>
              <p14:nvPr/>
            </p14:nvContentPartPr>
            <p14:xfrm>
              <a:off x="4926988" y="3928736"/>
              <a:ext cx="1923120" cy="4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3348" y="3821096"/>
                <a:ext cx="2030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14:cNvPr>
              <p14:cNvContentPartPr/>
              <p14:nvPr/>
            </p14:nvContentPartPr>
            <p14:xfrm>
              <a:off x="544348" y="4071656"/>
              <a:ext cx="2865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708" y="3963656"/>
                <a:ext cx="39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14:cNvPr>
              <p14:cNvContentPartPr/>
              <p14:nvPr/>
            </p14:nvContentPartPr>
            <p14:xfrm>
              <a:off x="7063228" y="2293256"/>
              <a:ext cx="606960" cy="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588" y="2185256"/>
                <a:ext cx="71460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D30D231-B4E7-C34C-A2ED-9089682AECEA}"/>
              </a:ext>
            </a:extLst>
          </p:cNvPr>
          <p:cNvSpPr/>
          <p:nvPr/>
        </p:nvSpPr>
        <p:spPr>
          <a:xfrm>
            <a:off x="5426324" y="1919235"/>
            <a:ext cx="924448" cy="374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D8394-5280-7143-8CDA-3A3320A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5" y="1063229"/>
            <a:ext cx="2578546" cy="318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3E428-932E-8A4C-8505-DFC73EB8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0B01-D390-224E-BAB1-F543BEEF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616" y="1200151"/>
            <a:ext cx="5586184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Identify gene/trait or gene/disease association using multi-omics panel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Collect more data and validate in-sample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Fit SNP-based predictor for gene in-sample and predict into external GWAS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67AE6-649D-1D4B-ABCB-9824750E21B4}"/>
              </a:ext>
            </a:extLst>
          </p:cNvPr>
          <p:cNvSpPr/>
          <p:nvPr/>
        </p:nvSpPr>
        <p:spPr>
          <a:xfrm>
            <a:off x="3002652" y="2002493"/>
            <a:ext cx="2643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Validation Options: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A49D2-0150-9342-A798-E17E27B8E342}"/>
              </a:ext>
            </a:extLst>
          </p:cNvPr>
          <p:cNvSpPr/>
          <p:nvPr/>
        </p:nvSpPr>
        <p:spPr>
          <a:xfrm>
            <a:off x="2813730" y="3790685"/>
            <a:ext cx="6365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GWAS data is restricted due to privacy + logistics</a:t>
            </a:r>
          </a:p>
        </p:txBody>
      </p:sp>
    </p:spTree>
    <p:extLst>
      <p:ext uri="{BB962C8B-B14F-4D97-AF65-F5344CB8AC3E}">
        <p14:creationId xmlns:p14="http://schemas.microsoft.com/office/powerpoint/2010/main" val="21577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E9F3-B703-AE45-89E3-2F3B2711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56" y="273844"/>
            <a:ext cx="8572500" cy="994172"/>
          </a:xfrm>
        </p:spPr>
        <p:txBody>
          <a:bodyPr>
            <a:normAutofit/>
          </a:bodyPr>
          <a:lstStyle/>
          <a:p>
            <a:r>
              <a:rPr lang="en-US" sz="2400" dirty="0"/>
              <a:t>GWAS summary data describe </a:t>
            </a:r>
            <a:r>
              <a:rPr lang="en-US" sz="2400" b="1" dirty="0"/>
              <a:t>magnitude</a:t>
            </a:r>
            <a:r>
              <a:rPr lang="en-US" sz="2400" dirty="0"/>
              <a:t> and </a:t>
            </a:r>
            <a:r>
              <a:rPr lang="en-US" sz="2400" b="1" dirty="0"/>
              <a:t>direction</a:t>
            </a:r>
            <a:r>
              <a:rPr lang="en-US" sz="2400" dirty="0"/>
              <a:t> of </a:t>
            </a:r>
            <a:r>
              <a:rPr lang="en-US" sz="2400" dirty="0" err="1"/>
              <a:t>SNP</a:t>
            </a:r>
            <a:r>
              <a:rPr lang="en-US" sz="2400" dirty="0" err="1">
                <a:sym typeface="Wingdings" pitchFamily="2" charset="2"/>
              </a:rPr>
              <a:t>trait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27E4D6-5CB7-7A4F-9720-7E1C2781FEA6}"/>
              </a:ext>
            </a:extLst>
          </p:cNvPr>
          <p:cNvSpPr/>
          <p:nvPr/>
        </p:nvSpPr>
        <p:spPr>
          <a:xfrm>
            <a:off x="487530" y="1413429"/>
            <a:ext cx="49554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Menlo" panose="020B0609030804020204" pitchFamily="49" charset="0"/>
              </a:rPr>
              <a:t>SNP           A1  A0  BETA    SE      GWAS.Z</a:t>
            </a:r>
          </a:p>
          <a:p>
            <a:r>
              <a:rPr lang="en-US" sz="1350" dirty="0">
                <a:latin typeface="Menlo" panose="020B0609030804020204" pitchFamily="49" charset="0"/>
              </a:rPr>
              <a:t>rs587702478   T   C   0.34    0.16    2.11</a:t>
            </a:r>
          </a:p>
          <a:p>
            <a:r>
              <a:rPr lang="en-US" sz="1350" dirty="0">
                <a:latin typeface="Menlo" panose="020B0609030804020204" pitchFamily="49" charset="0"/>
              </a:rPr>
              <a:t>rs367963583   T   G   1.46    1.73    0.85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rs62224609    T   C   0.01    0.02 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rs62224611    A   C   0.01    0.02 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rs4965031     A   G   0.01    0.02    0.27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59E2-9C39-9042-94CC-C1AB7858AFDB}"/>
              </a:ext>
            </a:extLst>
          </p:cNvPr>
          <p:cNvSpPr txBox="1"/>
          <p:nvPr/>
        </p:nvSpPr>
        <p:spPr>
          <a:xfrm>
            <a:off x="723900" y="3210825"/>
            <a:ext cx="17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(log-odds)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96540-5CF8-8E4C-A36C-ED7374D257ED}"/>
              </a:ext>
            </a:extLst>
          </p:cNvPr>
          <p:cNvSpPr txBox="1"/>
          <p:nvPr/>
        </p:nvSpPr>
        <p:spPr>
          <a:xfrm>
            <a:off x="2556118" y="3197699"/>
            <a:ext cx="303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B02AE-51C6-4441-AEA4-1E83744A6699}"/>
              </a:ext>
            </a:extLst>
          </p:cNvPr>
          <p:cNvSpPr txBox="1"/>
          <p:nvPr/>
        </p:nvSpPr>
        <p:spPr>
          <a:xfrm>
            <a:off x="5705475" y="3213147"/>
            <a:ext cx="23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 (Wald Statistic)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6489A-F421-0446-A6FC-5096C8ACB46D}"/>
              </a:ext>
            </a:extLst>
          </p:cNvPr>
          <p:cNvCxnSpPr>
            <a:stCxn id="3" idx="2"/>
          </p:cNvCxnSpPr>
          <p:nvPr/>
        </p:nvCxnSpPr>
        <p:spPr>
          <a:xfrm flipH="1">
            <a:off x="1628776" y="2752257"/>
            <a:ext cx="1336464" cy="4454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C8EF5B-2488-504F-836B-D7E89923917D}"/>
              </a:ext>
            </a:extLst>
          </p:cNvPr>
          <p:cNvCxnSpPr/>
          <p:nvPr/>
        </p:nvCxnSpPr>
        <p:spPr>
          <a:xfrm>
            <a:off x="3867150" y="2735737"/>
            <a:ext cx="0" cy="4619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B865C2-1239-8647-9958-BA4CF5457094}"/>
              </a:ext>
            </a:extLst>
          </p:cNvPr>
          <p:cNvCxnSpPr/>
          <p:nvPr/>
        </p:nvCxnSpPr>
        <p:spPr>
          <a:xfrm>
            <a:off x="4886325" y="2729174"/>
            <a:ext cx="1266825" cy="4685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CA2D9E-DC38-E546-8294-1E9C5313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0475"/>
            <a:ext cx="7886700" cy="4909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Z-score is a linear combination of phenotype (y) and genotype (G)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/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sSubSup>
                        <m:sSubSup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blipFill>
                <a:blip r:embed="rId2"/>
                <a:stretch>
                  <a:fillRect l="-2941" t="-3571" r="-294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2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B28-DD32-7E4E-8DAE-51D9BDD2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using GWAS summary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5CD2F-569A-D744-B209-393E098237B8}"/>
              </a:ext>
            </a:extLst>
          </p:cNvPr>
          <p:cNvSpPr txBox="1"/>
          <p:nvPr/>
        </p:nvSpPr>
        <p:spPr>
          <a:xfrm rot="18900000">
            <a:off x="4582574" y="1195850"/>
            <a:ext cx="1682617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SNP-trait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standardized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effects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7861B-75E2-8B4F-94D6-32649B63F6C6}"/>
              </a:ext>
            </a:extLst>
          </p:cNvPr>
          <p:cNvSpPr/>
          <p:nvPr/>
        </p:nvSpPr>
        <p:spPr>
          <a:xfrm>
            <a:off x="5866800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1F68B-C59E-8B41-A9D1-6A69EB7A8B1B}"/>
              </a:ext>
            </a:extLst>
          </p:cNvPr>
          <p:cNvSpPr/>
          <p:nvPr/>
        </p:nvSpPr>
        <p:spPr>
          <a:xfrm>
            <a:off x="5545958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3C92D4-76BD-CA43-944E-366821CCFA46}"/>
              </a:ext>
            </a:extLst>
          </p:cNvPr>
          <p:cNvSpPr/>
          <p:nvPr/>
        </p:nvSpPr>
        <p:spPr>
          <a:xfrm>
            <a:off x="5225116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A9ABF-D42C-D341-A089-4728DF7E81F6}"/>
              </a:ext>
            </a:extLst>
          </p:cNvPr>
          <p:cNvSpPr/>
          <p:nvPr/>
        </p:nvSpPr>
        <p:spPr>
          <a:xfrm>
            <a:off x="4904274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2DCE2-A34E-F44C-8AC5-BA794AC4CAAC}"/>
              </a:ext>
            </a:extLst>
          </p:cNvPr>
          <p:cNvSpPr/>
          <p:nvPr/>
        </p:nvSpPr>
        <p:spPr>
          <a:xfrm>
            <a:off x="4583432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66FC05-E6B0-3F45-9B01-58E4924E2FB7}"/>
              </a:ext>
            </a:extLst>
          </p:cNvPr>
          <p:cNvGrpSpPr/>
          <p:nvPr/>
        </p:nvGrpSpPr>
        <p:grpSpPr>
          <a:xfrm rot="18900000">
            <a:off x="4924664" y="2828661"/>
            <a:ext cx="929742" cy="997422"/>
            <a:chOff x="5226350" y="5452835"/>
            <a:chExt cx="883255" cy="8778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838CE8-5105-9647-8E01-3FAA7321C270}"/>
                </a:ext>
              </a:extLst>
            </p:cNvPr>
            <p:cNvSpPr/>
            <p:nvPr/>
          </p:nvSpPr>
          <p:spPr>
            <a:xfrm>
              <a:off x="5890149" y="6109613"/>
              <a:ext cx="219456" cy="219456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EDD2E9-1B38-EB48-A864-ABA1B1CBB904}"/>
                </a:ext>
              </a:extLst>
            </p:cNvPr>
            <p:cNvSpPr/>
            <p:nvPr/>
          </p:nvSpPr>
          <p:spPr>
            <a:xfrm>
              <a:off x="5665262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ACC5D-2EEB-DB4F-B6F1-E20F7450B744}"/>
                </a:ext>
              </a:extLst>
            </p:cNvPr>
            <p:cNvSpPr/>
            <p:nvPr/>
          </p:nvSpPr>
          <p:spPr>
            <a:xfrm>
              <a:off x="5445806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710C46-C14C-EE4D-9BD1-8B0BA3B2FCAB}"/>
                </a:ext>
              </a:extLst>
            </p:cNvPr>
            <p:cNvSpPr/>
            <p:nvPr/>
          </p:nvSpPr>
          <p:spPr>
            <a:xfrm>
              <a:off x="5226350" y="5452835"/>
              <a:ext cx="219456" cy="2194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BBD65E-6219-0644-AA08-CCCD117A0781}"/>
                </a:ext>
              </a:extLst>
            </p:cNvPr>
            <p:cNvSpPr/>
            <p:nvPr/>
          </p:nvSpPr>
          <p:spPr>
            <a:xfrm>
              <a:off x="5665262" y="610961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F5BC12-DBC4-8643-AE66-D251AE7A65D6}"/>
                </a:ext>
              </a:extLst>
            </p:cNvPr>
            <p:cNvSpPr/>
            <p:nvPr/>
          </p:nvSpPr>
          <p:spPr>
            <a:xfrm>
              <a:off x="5445806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951F97-6BAA-A34C-AD34-1EEE8E323C13}"/>
                </a:ext>
              </a:extLst>
            </p:cNvPr>
            <p:cNvSpPr/>
            <p:nvPr/>
          </p:nvSpPr>
          <p:spPr>
            <a:xfrm>
              <a:off x="5226350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971E9-1BED-DA4F-88EB-A3B9E956B6DD}"/>
                </a:ext>
              </a:extLst>
            </p:cNvPr>
            <p:cNvSpPr/>
            <p:nvPr/>
          </p:nvSpPr>
          <p:spPr>
            <a:xfrm>
              <a:off x="5445806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15A24B-3E0B-FE44-AEBF-D6ED0EBCAC7A}"/>
                </a:ext>
              </a:extLst>
            </p:cNvPr>
            <p:cNvSpPr/>
            <p:nvPr/>
          </p:nvSpPr>
          <p:spPr>
            <a:xfrm>
              <a:off x="5226350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49191C-2D97-BA41-909C-726FF817034C}"/>
                </a:ext>
              </a:extLst>
            </p:cNvPr>
            <p:cNvSpPr/>
            <p:nvPr/>
          </p:nvSpPr>
          <p:spPr>
            <a:xfrm>
              <a:off x="5226350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31CED8-1273-4D40-83EF-2C26F4D21B7D}"/>
              </a:ext>
            </a:extLst>
          </p:cNvPr>
          <p:cNvSpPr txBox="1"/>
          <p:nvPr/>
        </p:nvSpPr>
        <p:spPr>
          <a:xfrm rot="18900000">
            <a:off x="5346414" y="3722744"/>
            <a:ext cx="1059913" cy="592795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SNP LD</a:t>
            </a:r>
          </a:p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reference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C90B4-383C-DE44-8076-938C8890919C}"/>
              </a:ext>
            </a:extLst>
          </p:cNvPr>
          <p:cNvSpPr/>
          <p:nvPr/>
        </p:nvSpPr>
        <p:spPr>
          <a:xfrm>
            <a:off x="8407580" y="2669463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6CBC7-8FE1-C049-A7E7-6E02D619FB0D}"/>
              </a:ext>
            </a:extLst>
          </p:cNvPr>
          <p:cNvSpPr txBox="1"/>
          <p:nvPr/>
        </p:nvSpPr>
        <p:spPr>
          <a:xfrm rot="18900000">
            <a:off x="7750160" y="1233492"/>
            <a:ext cx="1467525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Imputed</a:t>
            </a:r>
          </a:p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Gene-Trait </a:t>
            </a:r>
          </a:p>
          <a:p>
            <a:pPr algn="ctr" defTabSz="496906"/>
            <a:r>
              <a:rPr lang="en-US" sz="2000" b="1" dirty="0">
                <a:solidFill>
                  <a:prstClr val="black"/>
                </a:solidFill>
                <a:latin typeface="Helvetica Neue"/>
                <a:cs typeface="Helvetica Neue"/>
              </a:rPr>
              <a:t>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/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0E8AFF-56B6-C944-8577-C5A47F7AB39F}"/>
              </a:ext>
            </a:extLst>
          </p:cNvPr>
          <p:cNvCxnSpPr>
            <a:cxnSpLocks/>
          </p:cNvCxnSpPr>
          <p:nvPr/>
        </p:nvCxnSpPr>
        <p:spPr>
          <a:xfrm>
            <a:off x="6380704" y="2842626"/>
            <a:ext cx="187790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/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E405320-FE56-AB4B-B825-A6D3463C458D}"/>
              </a:ext>
            </a:extLst>
          </p:cNvPr>
          <p:cNvGrpSpPr/>
          <p:nvPr/>
        </p:nvGrpSpPr>
        <p:grpSpPr>
          <a:xfrm>
            <a:off x="6421442" y="2920718"/>
            <a:ext cx="1592579" cy="308842"/>
            <a:chOff x="1724877" y="5740219"/>
            <a:chExt cx="1592579" cy="3088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51C55C-7887-F442-B0CE-20BDC194DD31}"/>
                </a:ext>
              </a:extLst>
            </p:cNvPr>
            <p:cNvSpPr/>
            <p:nvPr/>
          </p:nvSpPr>
          <p:spPr>
            <a:xfrm>
              <a:off x="172487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29AAB2-FF78-4347-8F82-07EDE4686F08}"/>
                </a:ext>
              </a:extLst>
            </p:cNvPr>
            <p:cNvSpPr/>
            <p:nvPr/>
          </p:nvSpPr>
          <p:spPr>
            <a:xfrm>
              <a:off x="201443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6E5B84-4092-A447-A543-55C6DCB31562}"/>
                </a:ext>
              </a:extLst>
            </p:cNvPr>
            <p:cNvSpPr/>
            <p:nvPr/>
          </p:nvSpPr>
          <p:spPr>
            <a:xfrm>
              <a:off x="230399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7712-8381-FA4C-9771-278B3C0A56B5}"/>
                </a:ext>
              </a:extLst>
            </p:cNvPr>
            <p:cNvSpPr/>
            <p:nvPr/>
          </p:nvSpPr>
          <p:spPr>
            <a:xfrm>
              <a:off x="259355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FBA437-3017-8248-A16F-367A9EDA20BF}"/>
                </a:ext>
              </a:extLst>
            </p:cNvPr>
            <p:cNvSpPr/>
            <p:nvPr/>
          </p:nvSpPr>
          <p:spPr>
            <a:xfrm>
              <a:off x="2883116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5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0F174-4D02-1445-9D86-D6879384CE0B}"/>
              </a:ext>
            </a:extLst>
          </p:cNvPr>
          <p:cNvSpPr/>
          <p:nvPr/>
        </p:nvSpPr>
        <p:spPr>
          <a:xfrm>
            <a:off x="7311957" y="4370695"/>
            <a:ext cx="18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Gusev et al. Nat Gen 2016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F3B4706-2E42-D04F-B7D0-2DCF0FB8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predict into GWAS </a:t>
            </a:r>
            <a:r>
              <a:rPr lang="en-US" sz="2400" b="1" dirty="0"/>
              <a:t>using summary data</a:t>
            </a:r>
          </a:p>
          <a:p>
            <a:endParaRPr lang="en-US" sz="2400" b="1" dirty="0"/>
          </a:p>
          <a:p>
            <a:r>
              <a:rPr lang="en-US" sz="2400" dirty="0"/>
              <a:t>Marginal Z score reflect </a:t>
            </a:r>
            <a:r>
              <a:rPr lang="en-US" sz="2400" b="1" dirty="0"/>
              <a:t>marginal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  <a:p>
            <a:r>
              <a:rPr lang="en-US" sz="2400" dirty="0"/>
              <a:t>Weighted sum of Z score reflects </a:t>
            </a:r>
            <a:r>
              <a:rPr lang="en-US" sz="2400" b="1" dirty="0"/>
              <a:t>weighted sum of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180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3AED2B-ABB6-3F4A-BE9D-A409002759BC}"/>
              </a:ext>
            </a:extLst>
          </p:cNvPr>
          <p:cNvSpPr txBox="1"/>
          <p:nvPr/>
        </p:nvSpPr>
        <p:spPr>
          <a:xfrm>
            <a:off x="834013" y="4200853"/>
            <a:ext cx="4360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Schumacher et al. </a:t>
            </a:r>
            <a:r>
              <a:rPr lang="en-US" sz="900" i="1" dirty="0"/>
              <a:t>Nat Genet </a:t>
            </a:r>
            <a:r>
              <a:rPr lang="en-US" sz="900" dirty="0"/>
              <a:t>2018; </a:t>
            </a:r>
            <a:r>
              <a:rPr lang="en-US" sz="900" dirty="0" err="1"/>
              <a:t>Grisanzio</a:t>
            </a:r>
            <a:r>
              <a:rPr lang="en-US" sz="900" dirty="0"/>
              <a:t> </a:t>
            </a:r>
            <a:r>
              <a:rPr lang="en-US" sz="900" i="1" dirty="0"/>
              <a:t>PNAS</a:t>
            </a:r>
            <a:r>
              <a:rPr lang="en-US" sz="900" dirty="0"/>
              <a:t> 2012; Li </a:t>
            </a:r>
            <a:r>
              <a:rPr lang="en-US" sz="900" i="1" dirty="0" err="1"/>
              <a:t>HuMolGen</a:t>
            </a:r>
            <a:r>
              <a:rPr lang="en-US" sz="900" dirty="0"/>
              <a:t> 2014; Al </a:t>
            </a:r>
            <a:r>
              <a:rPr lang="en-US" sz="900" dirty="0" err="1"/>
              <a:t>Olama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2014; Huang </a:t>
            </a:r>
            <a:r>
              <a:rPr lang="en-US" sz="900" i="1" dirty="0" err="1"/>
              <a:t>NatGen</a:t>
            </a:r>
            <a:r>
              <a:rPr lang="en-US" sz="900" dirty="0"/>
              <a:t> 2014; Xu </a:t>
            </a:r>
            <a:r>
              <a:rPr lang="en-US" sz="900" i="1" dirty="0" err="1"/>
              <a:t>EurJHumGenet</a:t>
            </a:r>
            <a:r>
              <a:rPr lang="en-US" sz="900" dirty="0"/>
              <a:t> 2014; Penney </a:t>
            </a:r>
            <a:r>
              <a:rPr lang="en-US" sz="900" i="1" dirty="0"/>
              <a:t>Cancer </a:t>
            </a:r>
            <a:r>
              <a:rPr lang="en-US" sz="900" i="1" dirty="0" err="1"/>
              <a:t>Epi&amp;Biomarkers</a:t>
            </a:r>
            <a:r>
              <a:rPr lang="en-US" sz="900" dirty="0"/>
              <a:t> 2015; Thibodeau </a:t>
            </a:r>
            <a:r>
              <a:rPr lang="en-US" sz="900" i="1" dirty="0" err="1"/>
              <a:t>NatComm</a:t>
            </a:r>
            <a:r>
              <a:rPr lang="en-US" sz="900" dirty="0"/>
              <a:t> 2015; </a:t>
            </a:r>
            <a:r>
              <a:rPr lang="en-US" sz="900" dirty="0" err="1"/>
              <a:t>Whitington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57E9C2-3228-FF4C-A208-1F5F1D89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57"/>
            <a:ext cx="8229600" cy="857250"/>
          </a:xfrm>
        </p:spPr>
        <p:txBody>
          <a:bodyPr/>
          <a:lstStyle/>
          <a:p>
            <a:r>
              <a:rPr lang="en-US" dirty="0"/>
              <a:t>MLPH underlies </a:t>
            </a:r>
            <a:r>
              <a:rPr lang="en-US" dirty="0" err="1"/>
              <a:t>PCa</a:t>
            </a:r>
            <a:r>
              <a:rPr lang="en-US" dirty="0"/>
              <a:t> risk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E4797-5EEA-4A47-845B-D457331A2ED6}"/>
              </a:ext>
            </a:extLst>
          </p:cNvPr>
          <p:cNvGrpSpPr/>
          <p:nvPr/>
        </p:nvGrpSpPr>
        <p:grpSpPr>
          <a:xfrm>
            <a:off x="2759559" y="1138692"/>
            <a:ext cx="6206237" cy="3046707"/>
            <a:chOff x="3148779" y="1561614"/>
            <a:chExt cx="6206237" cy="3046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737304-11B7-E645-80FA-40CF87FDA31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779" y="1561614"/>
              <a:ext cx="6206237" cy="304670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ABA355F-4DEB-C04C-B4BC-8B8E2A234B87}"/>
                </a:ext>
              </a:extLst>
            </p:cNvPr>
            <p:cNvSpPr/>
            <p:nvPr/>
          </p:nvSpPr>
          <p:spPr>
            <a:xfrm>
              <a:off x="4330840" y="2260879"/>
              <a:ext cx="442127" cy="1004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3A4F10-534A-5340-A064-F6680C86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4986" y="1988688"/>
              <a:ext cx="503488" cy="19180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C3BC4B-AC74-F743-9C4F-ED687D2AE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0" y="1215850"/>
            <a:ext cx="2288055" cy="23135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5B467-FF6E-4E46-9160-371112B8D626}"/>
              </a:ext>
            </a:extLst>
          </p:cNvPr>
          <p:cNvSpPr/>
          <p:nvPr/>
        </p:nvSpPr>
        <p:spPr>
          <a:xfrm>
            <a:off x="7006151" y="4431685"/>
            <a:ext cx="2218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Mancuso et al. Nat Comms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B87E9-F9D7-E64D-B927-F4AA3FE90B3D}"/>
              </a:ext>
            </a:extLst>
          </p:cNvPr>
          <p:cNvSpPr/>
          <p:nvPr/>
        </p:nvSpPr>
        <p:spPr>
          <a:xfrm>
            <a:off x="922771" y="3421766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63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BA0C-738C-E846-AFE7-2528B686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Biobank-scale GWAS summary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B5D7B-BA63-FC49-9CF3-5BB2186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75" y="999132"/>
            <a:ext cx="3741348" cy="231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3E2FF-ACCC-7D4B-8BB8-85B0E661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98" y="3403508"/>
            <a:ext cx="5457054" cy="125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3E951-F29F-0C4A-A771-4C9356DD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7" y="1519681"/>
            <a:ext cx="4351887" cy="1310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892119-2B71-F349-866F-252585DD760A}"/>
              </a:ext>
            </a:extLst>
          </p:cNvPr>
          <p:cNvSpPr/>
          <p:nvPr/>
        </p:nvSpPr>
        <p:spPr>
          <a:xfrm>
            <a:off x="3708516" y="3403508"/>
            <a:ext cx="25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jenger.riken.jp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5F5A8-9897-4B46-AEB5-0439ABD8F603}"/>
              </a:ext>
            </a:extLst>
          </p:cNvPr>
          <p:cNvSpPr/>
          <p:nvPr/>
        </p:nvSpPr>
        <p:spPr>
          <a:xfrm>
            <a:off x="5186875" y="950015"/>
            <a:ext cx="364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pan.ukbb.broadinstitute.org</a:t>
            </a:r>
            <a:r>
              <a:rPr lang="en-US" dirty="0"/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E8EC7-114F-754C-A8C4-EB941FE1582E}"/>
              </a:ext>
            </a:extLst>
          </p:cNvPr>
          <p:cNvSpPr/>
          <p:nvPr/>
        </p:nvSpPr>
        <p:spPr>
          <a:xfrm>
            <a:off x="774498" y="1152814"/>
            <a:ext cx="349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www.nealelab.is</a:t>
            </a:r>
            <a:r>
              <a:rPr lang="en-US" dirty="0"/>
              <a:t>/</a:t>
            </a:r>
            <a:r>
              <a:rPr lang="en-US" dirty="0" err="1"/>
              <a:t>uk</a:t>
            </a:r>
            <a:r>
              <a:rPr lang="en-US" dirty="0"/>
              <a:t>-biobank</a:t>
            </a:r>
          </a:p>
        </p:txBody>
      </p:sp>
    </p:spTree>
    <p:extLst>
      <p:ext uri="{BB962C8B-B14F-4D97-AF65-F5344CB8AC3E}">
        <p14:creationId xmlns:p14="http://schemas.microsoft.com/office/powerpoint/2010/main" val="126314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FE3C-7F8D-7745-9D78-A7CB4ED3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002BD-5AD5-E14B-A167-CA41493F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04475"/>
            <a:ext cx="7566409" cy="2734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3BBF9B-B21C-C84A-8633-C94E559A8D29}"/>
              </a:ext>
            </a:extLst>
          </p:cNvPr>
          <p:cNvSpPr/>
          <p:nvPr/>
        </p:nvSpPr>
        <p:spPr>
          <a:xfrm>
            <a:off x="3492858" y="4080270"/>
            <a:ext cx="21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twas-hub.org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02A98-C409-C44D-9D69-E4B077C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127"/>
            <a:ext cx="9144000" cy="2792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1EF50-F032-424E-A8D1-0B818F0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45499"/>
            <a:ext cx="9144000" cy="59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99D0D-D773-014D-8A5A-75F7C3027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6791"/>
            <a:ext cx="9144000" cy="75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14:cNvPr>
              <p14:cNvContentPartPr/>
              <p14:nvPr/>
            </p14:nvContentPartPr>
            <p14:xfrm>
              <a:off x="6610000" y="2551324"/>
              <a:ext cx="2389320" cy="4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6000" y="2443324"/>
                <a:ext cx="2496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14:cNvPr>
              <p14:cNvContentPartPr/>
              <p14:nvPr/>
            </p14:nvContentPartPr>
            <p14:xfrm>
              <a:off x="148000" y="2662564"/>
              <a:ext cx="2867760" cy="8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0" y="2554924"/>
                <a:ext cx="2975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14:cNvPr>
              <p14:cNvContentPartPr/>
              <p14:nvPr/>
            </p14:nvContentPartPr>
            <p14:xfrm>
              <a:off x="7089160" y="3620884"/>
              <a:ext cx="3542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5520" y="3513244"/>
                <a:ext cx="461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6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2440599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D5A09B-0A05-1243-9810-1F8D5FF17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/>
          <a:stretch/>
        </p:blipFill>
        <p:spPr>
          <a:xfrm>
            <a:off x="155751" y="1002941"/>
            <a:ext cx="4875335" cy="1203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08EA0-EF0C-414A-92EE-DFB2229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protein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9A8CC-E311-D04B-9325-40477CD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54" y="1636835"/>
            <a:ext cx="6399743" cy="2783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B115D3-E7A9-6149-B603-782113668FED}"/>
              </a:ext>
            </a:extLst>
          </p:cNvPr>
          <p:cNvSpPr/>
          <p:nvPr/>
        </p:nvSpPr>
        <p:spPr>
          <a:xfrm>
            <a:off x="7567415" y="4363656"/>
            <a:ext cx="15765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Sun et al. Nature 2018</a:t>
            </a:r>
          </a:p>
        </p:txBody>
      </p:sp>
    </p:spTree>
    <p:extLst>
      <p:ext uri="{BB962C8B-B14F-4D97-AF65-F5344CB8AC3E}">
        <p14:creationId xmlns:p14="http://schemas.microsoft.com/office/powerpoint/2010/main" val="190533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3164078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CE62-C666-AC44-A123-04A350C4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932908"/>
            <a:ext cx="4572000" cy="157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metabolite GWAS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E040792-2F95-F144-82E4-79D51232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6" y="2209799"/>
            <a:ext cx="6756400" cy="229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04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B1C3-16F4-3E41-A075-8D454798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</p:spPr>
            <p:txBody>
              <a:bodyPr/>
              <a:lstStyle/>
              <a:p>
                <a:r>
                  <a:rPr lang="en-US" sz="2400" dirty="0"/>
                  <a:t>GWS effect-sizes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-feature of interest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disease of interest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(standard errors for disease beta)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  <a:blipFill>
                <a:blip r:embed="rId2"/>
                <a:stretch>
                  <a:fillRect l="-1080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9318D3-4C3A-6541-B20C-DC07EE0C1314}"/>
              </a:ext>
            </a:extLst>
          </p:cNvPr>
          <p:cNvSpPr txBox="1"/>
          <p:nvPr/>
        </p:nvSpPr>
        <p:spPr>
          <a:xfrm>
            <a:off x="636051" y="1401307"/>
            <a:ext cx="773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Question</a:t>
            </a:r>
            <a:r>
              <a:rPr lang="en-US" sz="2800" dirty="0"/>
              <a:t>: Does </a:t>
            </a:r>
            <a:r>
              <a:rPr lang="en-US" sz="2800" dirty="0" err="1"/>
              <a:t>omic</a:t>
            </a:r>
            <a:r>
              <a:rPr lang="en-US" sz="2800" dirty="0"/>
              <a:t>-feature influence disease risk?</a:t>
            </a:r>
          </a:p>
        </p:txBody>
      </p:sp>
    </p:spTree>
    <p:extLst>
      <p:ext uri="{BB962C8B-B14F-4D97-AF65-F5344CB8AC3E}">
        <p14:creationId xmlns:p14="http://schemas.microsoft.com/office/powerpoint/2010/main" val="79912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</p:spPr>
            <p:txBody>
              <a:bodyPr/>
              <a:lstStyle/>
              <a:p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800" dirty="0"/>
                  <a:t> using weighted least squares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  <a:blipFill>
                <a:blip r:embed="rId2"/>
                <a:stretch>
                  <a:fillRect l="-1389"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/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Caveats: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b="1" dirty="0"/>
                  <a:t> should</a:t>
                </a:r>
                <a:r>
                  <a:rPr lang="en-US" sz="2400" dirty="0"/>
                  <a:t> predict the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 with “reasonable” accuracy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must</a:t>
                </a:r>
                <a:r>
                  <a:rPr lang="en-US" sz="2400" dirty="0"/>
                  <a:t> have variation, otherwise cannot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  <a:blipFill>
                <a:blip r:embed="rId3"/>
                <a:stretch>
                  <a:fillRect l="-115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5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4836193" y="4325884"/>
            <a:ext cx="4307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Katan MB. Lancet 1986;  Grey, Wheatley, </a:t>
            </a:r>
            <a:r>
              <a:rPr lang="en-US" sz="1000" dirty="0"/>
              <a:t>Bone Marrow Transplantation 1991;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39493-9F51-DC4E-973B-869B0F87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071173"/>
            <a:ext cx="6093516" cy="1376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EF83C-C4CC-CF42-87B2-37FBCEA2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02" y="2108696"/>
            <a:ext cx="5300647" cy="21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 animBg="1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15E7-495B-454A-B25A-9A73F0CE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8E0DA-E575-324E-8A94-1C123D1E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063229"/>
            <a:ext cx="7375490" cy="2917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BF0BFE-1E10-CF42-A01B-5445097FC114}"/>
              </a:ext>
            </a:extLst>
          </p:cNvPr>
          <p:cNvSpPr/>
          <p:nvPr/>
        </p:nvSpPr>
        <p:spPr>
          <a:xfrm>
            <a:off x="3375839" y="4080271"/>
            <a:ext cx="239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app.mrbase.org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957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87A04B-606F-094C-BBCD-767E9BBBB5EA}"/>
              </a:ext>
            </a:extLst>
          </p:cNvPr>
          <p:cNvSpPr txBox="1"/>
          <p:nvPr/>
        </p:nvSpPr>
        <p:spPr>
          <a:xfrm>
            <a:off x="6462270" y="3515199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C1F0-13E0-844E-8C70-3E9B3BF02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1"/>
          <a:stretch/>
        </p:blipFill>
        <p:spPr bwMode="auto">
          <a:xfrm>
            <a:off x="670023" y="1365882"/>
            <a:ext cx="3629330" cy="125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B6C10-8558-8049-9E08-914FD1CD6485}"/>
              </a:ext>
            </a:extLst>
          </p:cNvPr>
          <p:cNvSpPr/>
          <p:nvPr/>
        </p:nvSpPr>
        <p:spPr>
          <a:xfrm>
            <a:off x="6872957" y="4305377"/>
            <a:ext cx="23586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350" dirty="0" err="1"/>
              <a:t>Manolio</a:t>
            </a:r>
            <a:r>
              <a:rPr lang="en-US" altLang="en-US" sz="135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1350" dirty="0"/>
              <a:t>TA. N </a:t>
            </a:r>
            <a:r>
              <a:rPr lang="en-US" altLang="en-US" sz="1350" dirty="0" err="1"/>
              <a:t>Engl</a:t>
            </a:r>
            <a:r>
              <a:rPr lang="en-US" altLang="en-US" sz="1350" dirty="0"/>
              <a:t> J Med 2010</a:t>
            </a: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5EEFC-A843-B045-ACDC-39852518E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4"/>
          <a:stretch/>
        </p:blipFill>
        <p:spPr bwMode="auto">
          <a:xfrm>
            <a:off x="670023" y="3311250"/>
            <a:ext cx="3629330" cy="128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355CE-7669-2142-B46C-84D6D6CC3DCE}"/>
              </a:ext>
            </a:extLst>
          </p:cNvPr>
          <p:cNvGrpSpPr/>
          <p:nvPr/>
        </p:nvGrpSpPr>
        <p:grpSpPr>
          <a:xfrm>
            <a:off x="5470999" y="1350528"/>
            <a:ext cx="2803917" cy="1271462"/>
            <a:chOff x="6343592" y="1403519"/>
            <a:chExt cx="3016308" cy="14327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77ECBD-CD94-9348-B8C5-9B9B65D83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3" r="50052" b="37805"/>
            <a:stretch/>
          </p:blipFill>
          <p:spPr bwMode="auto">
            <a:xfrm>
              <a:off x="6343592" y="1403519"/>
              <a:ext cx="3016308" cy="1432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E678A0-2B4C-304C-A89E-AFBB061DF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5" t="57120" r="31965" b="38685"/>
            <a:stretch/>
          </p:blipFill>
          <p:spPr bwMode="auto">
            <a:xfrm>
              <a:off x="7264400" y="2547673"/>
              <a:ext cx="2095500" cy="237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200F75-8446-FD41-B54D-665E633F6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1" y="1011070"/>
            <a:ext cx="4239455" cy="3548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Quantify common genetic variation (SNPs)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.AppleSystemUIFont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0B4C5-E011-BE4B-90F2-466ACF73A793}"/>
              </a:ext>
            </a:extLst>
          </p:cNvPr>
          <p:cNvSpPr txBox="1">
            <a:spLocks/>
          </p:cNvSpPr>
          <p:nvPr/>
        </p:nvSpPr>
        <p:spPr>
          <a:xfrm>
            <a:off x="603249" y="2906992"/>
            <a:ext cx="4379769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Test for association between SNP and disease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31B7E5-5054-6B46-9274-22D7E17C5F0F}"/>
              </a:ext>
            </a:extLst>
          </p:cNvPr>
          <p:cNvSpPr txBox="1">
            <a:spLocks/>
          </p:cNvSpPr>
          <p:nvPr/>
        </p:nvSpPr>
        <p:spPr>
          <a:xfrm>
            <a:off x="5470999" y="1011070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Large cohorts and simple models</a:t>
            </a:r>
          </a:p>
          <a:p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15394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4005-CE19-7B45-850A-FC72F6E6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589"/>
            <a:ext cx="8229600" cy="857250"/>
          </a:xfrm>
        </p:spPr>
        <p:txBody>
          <a:bodyPr/>
          <a:lstStyle/>
          <a:p>
            <a:r>
              <a:rPr lang="en-US" sz="3600" dirty="0"/>
              <a:t>Caveats of SNP-based prediction</a:t>
            </a: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6C455AA6-1E1B-6341-8E66-47604557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3"/>
          <a:stretch/>
        </p:blipFill>
        <p:spPr bwMode="auto">
          <a:xfrm>
            <a:off x="2396933" y="1788747"/>
            <a:ext cx="5338757" cy="28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2044D-139B-154C-85D6-E3C25221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0" y="931497"/>
            <a:ext cx="4180899" cy="9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9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6AC1-FB0C-174A-9238-A6D65966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SNP-based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EB76F-8194-1144-9604-335443C3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78"/>
          <a:stretch/>
        </p:blipFill>
        <p:spPr>
          <a:xfrm>
            <a:off x="457200" y="1063229"/>
            <a:ext cx="7063991" cy="1247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DF51E-936C-9445-9632-C5EF010D2BDD}"/>
              </a:ext>
            </a:extLst>
          </p:cNvPr>
          <p:cNvSpPr txBox="1"/>
          <p:nvPr/>
        </p:nvSpPr>
        <p:spPr>
          <a:xfrm>
            <a:off x="4572000" y="1735813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eLife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133F1-D272-9D44-832D-6526F56D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23" y="2451168"/>
            <a:ext cx="5057391" cy="21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81BC-DCA9-B448-9B28-719AA919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Diverse GWAS cohorts </a:t>
            </a:r>
            <a:r>
              <a:rPr lang="en-US" sz="2800" b="1" dirty="0"/>
              <a:t>improves</a:t>
            </a:r>
            <a:r>
              <a:rPr lang="en-US" sz="2800" dirty="0"/>
              <a:t> PRS portability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0E57E-50A6-9B48-8826-CEA13C78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93693"/>
            <a:ext cx="3888024" cy="2031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AAADE-60F1-6249-9757-FFF4734C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13" y="2571750"/>
            <a:ext cx="5968721" cy="17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lab!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blipFill>
                <a:blip r:embed="rId2"/>
                <a:stretch>
                  <a:fillRect r="-63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(k + 1) design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  <a:blipFill>
                <a:blip r:embed="rId3"/>
                <a:stretch>
                  <a:fillRect l="-215" t="-7692" r="-42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EF4D0A-807F-4142-8842-86D82DB1DD5B}"/>
              </a:ext>
            </a:extLst>
          </p:cNvPr>
          <p:cNvSpPr txBox="1">
            <a:spLocks/>
          </p:cNvSpPr>
          <p:nvPr/>
        </p:nvSpPr>
        <p:spPr>
          <a:xfrm>
            <a:off x="678865" y="990786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i="1" dirty="0"/>
              <a:t>Simple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: </a:t>
                </a:r>
                <a:r>
                  <a:rPr lang="en-US" sz="2400" dirty="0"/>
                  <a:t>n x 1 phenotype measurements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blipFill>
                <a:blip r:embed="rId5"/>
                <a:stretch>
                  <a:fillRect l="-557" t="-8108" r="-11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l="-53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blipFill>
                <a:blip r:embed="rId7"/>
                <a:stretch>
                  <a:fillRect l="-847" t="-8108" r="-593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66846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  <a:blipFill>
                <a:blip r:embed="rId8"/>
                <a:stretch>
                  <a:fillRect r="-6122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/>
          <p:nvPr/>
        </p:nvCxnSpPr>
        <p:spPr>
          <a:xfrm>
            <a:off x="3105445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8ECE53-17C9-F042-8483-430F9F22DF60}"/>
              </a:ext>
            </a:extLst>
          </p:cNvPr>
          <p:cNvCxnSpPr>
            <a:cxnSpLocks/>
          </p:cNvCxnSpPr>
          <p:nvPr/>
        </p:nvCxnSpPr>
        <p:spPr>
          <a:xfrm flipH="1">
            <a:off x="4643967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3749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1" grpId="0"/>
      <p:bldP spid="2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97B5C905-E7E0-7049-A1D7-319C852E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6" y="1036793"/>
            <a:ext cx="5152193" cy="34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4C21C7-5D4F-AA47-BCA0-A8B86EDE0E6F}"/>
              </a:ext>
            </a:extLst>
          </p:cNvPr>
          <p:cNvSpPr/>
          <p:nvPr/>
        </p:nvSpPr>
        <p:spPr>
          <a:xfrm>
            <a:off x="8071269" y="4420018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C91AFE-E344-F240-82D0-CBE81882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260BBB-B83F-5647-8C84-BF551847C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67" y="1323603"/>
            <a:ext cx="4056366" cy="2713940"/>
          </a:xfrm>
        </p:spPr>
        <p:txBody>
          <a:bodyPr>
            <a:normAutofit/>
          </a:bodyPr>
          <a:lstStyle/>
          <a:p>
            <a:r>
              <a:rPr lang="en-US" sz="2400" dirty="0"/>
              <a:t>Common diseases are </a:t>
            </a:r>
            <a:r>
              <a:rPr lang="en-US" sz="2400" b="1" dirty="0"/>
              <a:t>polygenic</a:t>
            </a:r>
          </a:p>
          <a:p>
            <a:endParaRPr lang="en-US" sz="2400" b="1" dirty="0"/>
          </a:p>
          <a:p>
            <a:r>
              <a:rPr lang="en-US" sz="2400" b="1" dirty="0"/>
              <a:t>100</a:t>
            </a:r>
            <a:r>
              <a:rPr lang="en-US" sz="2400" dirty="0"/>
              <a:t>s to </a:t>
            </a:r>
            <a:r>
              <a:rPr lang="en-US" sz="2400" b="1" dirty="0"/>
              <a:t>1000</a:t>
            </a:r>
            <a:r>
              <a:rPr lang="en-US" sz="2400" dirty="0"/>
              <a:t>s of causal variants underlie risk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316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0E37-DEAD-754A-8F6B-2F788BD1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Polygenic Risk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we can </a:t>
                </a:r>
                <a:r>
                  <a:rPr lang="en-US" sz="2400" b="1" dirty="0"/>
                  <a:t>predict genetic component of risk</a:t>
                </a:r>
                <a:r>
                  <a:rPr lang="en-US" sz="2400" dirty="0"/>
                  <a:t> for new individuals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C13CB1FE-F6C3-C94D-8E9C-4D2F502C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176" y="2150348"/>
            <a:ext cx="4866556" cy="24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692E5-F677-D24A-A592-96A7F9EA8719}"/>
              </a:ext>
            </a:extLst>
          </p:cNvPr>
          <p:cNvSpPr/>
          <p:nvPr/>
        </p:nvSpPr>
        <p:spPr>
          <a:xfrm>
            <a:off x="7568069" y="4502290"/>
            <a:ext cx="125066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Torkamani</a:t>
            </a:r>
            <a:r>
              <a:rPr lang="en-US" altLang="en-US" sz="600" dirty="0"/>
              <a:t> et al. Nat </a:t>
            </a:r>
            <a:r>
              <a:rPr lang="en-US" altLang="en-US" sz="600" dirty="0" err="1"/>
              <a:t>RevGen</a:t>
            </a:r>
            <a:r>
              <a:rPr lang="en-US" altLang="en-US" sz="600" dirty="0"/>
              <a:t> 2018</a:t>
            </a:r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/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weighted sum at risk alleles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  <a:blipFill>
                <a:blip r:embed="rId4"/>
                <a:stretch>
                  <a:fillRect l="-2857" t="-12179" b="-95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9C3F8A8-2E21-1348-AB8B-B6AF93E6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067" y="2478024"/>
            <a:ext cx="5080000" cy="17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19D6-60F6-6B49-8099-8053D248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 Catalog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E9637-75A0-5540-A6A4-1E5C113B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1" y="1322324"/>
            <a:ext cx="7264958" cy="2728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477D6-2021-F849-8F13-72A3E3F2AAC9}"/>
              </a:ext>
            </a:extLst>
          </p:cNvPr>
          <p:cNvSpPr/>
          <p:nvPr/>
        </p:nvSpPr>
        <p:spPr>
          <a:xfrm>
            <a:off x="7424496" y="4309486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 err="1"/>
              <a:t>www.pgscatalog.org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54CD1-482B-5547-AC7E-C9D819AC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103"/>
            <a:ext cx="9144000" cy="24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blipFill>
                <a:blip r:embed="rId2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k covariates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  <a:blipFill>
                <a:blip r:embed="rId3"/>
                <a:stretch>
                  <a:fillRect l="-242" t="-8108" r="-96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:r>
                  <a:rPr lang="en-US" sz="2400" dirty="0"/>
                  <a:t>n x 1 polygenic risk scores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blipFill>
                <a:blip r:embed="rId5"/>
                <a:stretch>
                  <a:fillRect l="-667" t="-5405" r="-133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blipFill>
                <a:blip r:embed="rId7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76894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>
            <a:cxnSpLocks/>
          </p:cNvCxnSpPr>
          <p:nvPr/>
        </p:nvCxnSpPr>
        <p:spPr>
          <a:xfrm>
            <a:off x="2512583" y="3957548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499"/>
            <a:ext cx="8229600" cy="857250"/>
          </a:xfrm>
        </p:spPr>
        <p:txBody>
          <a:bodyPr anchor="ctr"/>
          <a:lstStyle/>
          <a:p>
            <a:r>
              <a:rPr lang="en-US" dirty="0"/>
              <a:t>PRS utility in multi-omics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/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  <a:blipFill>
                <a:blip r:embed="rId9"/>
                <a:stretch>
                  <a:fillRect t="-7895" r="-146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BFB0DB-5F52-C94C-9598-2A7F2FE3F4C0}"/>
              </a:ext>
            </a:extLst>
          </p:cNvPr>
          <p:cNvCxnSpPr>
            <a:cxnSpLocks/>
          </p:cNvCxnSpPr>
          <p:nvPr/>
        </p:nvCxnSpPr>
        <p:spPr>
          <a:xfrm flipH="1">
            <a:off x="4438243" y="4004051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C9677C-096A-1440-8EC7-05C765E190ED}"/>
              </a:ext>
            </a:extLst>
          </p:cNvPr>
          <p:cNvSpPr txBox="1">
            <a:spLocks/>
          </p:cNvSpPr>
          <p:nvPr/>
        </p:nvSpPr>
        <p:spPr>
          <a:xfrm>
            <a:off x="456130" y="930992"/>
            <a:ext cx="7262480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PRS as a </a:t>
            </a:r>
            <a:r>
              <a:rPr lang="en-US" sz="2400" b="1" dirty="0"/>
              <a:t>risk factor </a:t>
            </a:r>
            <a:r>
              <a:rPr lang="en-US" sz="2400" dirty="0"/>
              <a:t>for </a:t>
            </a:r>
            <a:r>
              <a:rPr lang="en-US" sz="2400" b="1" dirty="0"/>
              <a:t>exposures/outcomes</a:t>
            </a:r>
          </a:p>
        </p:txBody>
      </p:sp>
    </p:spTree>
    <p:extLst>
      <p:ext uri="{BB962C8B-B14F-4D97-AF65-F5344CB8AC3E}">
        <p14:creationId xmlns:p14="http://schemas.microsoft.com/office/powerpoint/2010/main" val="10345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19" grpId="0"/>
      <p:bldP spid="21" grpId="0"/>
      <p:bldP spid="22" grpId="0"/>
      <p:bldP spid="2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582804" y="1848897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65473</TotalTime>
  <Words>1222</Words>
  <Application>Microsoft Macintosh PowerPoint</Application>
  <PresentationFormat>On-screen Show (16:9)</PresentationFormat>
  <Paragraphs>228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.AppleSystemUIFont</vt:lpstr>
      <vt:lpstr>American Typewriter</vt:lpstr>
      <vt:lpstr>Arial</vt:lpstr>
      <vt:lpstr>Calibri</vt:lpstr>
      <vt:lpstr>Cambria Math</vt:lpstr>
      <vt:lpstr>Helvetica Neue</vt:lpstr>
      <vt:lpstr>Menlo</vt:lpstr>
      <vt:lpstr>Source Sans Pro</vt:lpstr>
      <vt:lpstr>1_Office Theme</vt:lpstr>
      <vt:lpstr>PowerPoint Presentation</vt:lpstr>
      <vt:lpstr>Goals</vt:lpstr>
      <vt:lpstr>Genome-wide association studies</vt:lpstr>
      <vt:lpstr>Genome-wide association studies</vt:lpstr>
      <vt:lpstr>Genome-wide association studies</vt:lpstr>
      <vt:lpstr>Polygenic Risk Prediction</vt:lpstr>
      <vt:lpstr>PRS Catalog</vt:lpstr>
      <vt:lpstr>PRS utility in multi-omics</vt:lpstr>
      <vt:lpstr>What is a phenotype?</vt:lpstr>
      <vt:lpstr>GWAS does not provide causal mechanisms</vt:lpstr>
      <vt:lpstr>Insights from expression QTL scans</vt:lpstr>
      <vt:lpstr>Transcriptome wide association study</vt:lpstr>
      <vt:lpstr>TWAS identifies T1D susceptibility genes</vt:lpstr>
      <vt:lpstr>Validation Scenario</vt:lpstr>
      <vt:lpstr>GWAS summary data describe magnitude and direction of SNPtrait</vt:lpstr>
      <vt:lpstr>TWAS using GWAS summary data</vt:lpstr>
      <vt:lpstr>MLPH underlies PCa risk</vt:lpstr>
      <vt:lpstr>Biobank-scale GWAS summary data</vt:lpstr>
      <vt:lpstr>TWAS Hub</vt:lpstr>
      <vt:lpstr>What is a phenotype?</vt:lpstr>
      <vt:lpstr>Insights from protein QTL scans</vt:lpstr>
      <vt:lpstr>What is a phenotype?</vt:lpstr>
      <vt:lpstr>Insights from metabolite GWAS</vt:lpstr>
      <vt:lpstr>Conceptual framework for summary-based association testing</vt:lpstr>
      <vt:lpstr>Conceptual framework for summary-based association testing</vt:lpstr>
      <vt:lpstr>Mendelian Randomization</vt:lpstr>
      <vt:lpstr>Mendelian Randomization</vt:lpstr>
      <vt:lpstr>MR Base</vt:lpstr>
      <vt:lpstr>Mendelian Randomization</vt:lpstr>
      <vt:lpstr>Multi-variate MR</vt:lpstr>
      <vt:lpstr>Caveats of SNP-based prediction</vt:lpstr>
      <vt:lpstr>Caveats of SNP-based prediction</vt:lpstr>
      <vt:lpstr>Diverse GWAS cohorts improves PRS portability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Zeyun Lu</cp:lastModifiedBy>
  <cp:revision>1730</cp:revision>
  <cp:lastPrinted>2021-06-04T01:29:19Z</cp:lastPrinted>
  <dcterms:created xsi:type="dcterms:W3CDTF">2017-08-10T22:08:10Z</dcterms:created>
  <dcterms:modified xsi:type="dcterms:W3CDTF">2022-06-21T20:04:00Z</dcterms:modified>
</cp:coreProperties>
</file>